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15" autoAdjust="0"/>
    <p:restoredTop sz="94670" autoAdjust="0"/>
  </p:normalViewPr>
  <p:slideViewPr>
    <p:cSldViewPr>
      <p:cViewPr>
        <p:scale>
          <a:sx n="110" d="100"/>
          <a:sy n="110" d="100"/>
        </p:scale>
        <p:origin x="1138" y="-33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0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5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5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9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5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9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3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0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02FAE-3FDD-4B20-B9B1-D6B74E1084CC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8FD7-04B5-4F82-82B0-6932B0F1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2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323" y="304800"/>
            <a:ext cx="6858000" cy="533400"/>
          </a:xfrm>
        </p:spPr>
        <p:txBody>
          <a:bodyPr>
            <a:norm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FLOWCHART 1: Is the item a ‘cybersecurity item’ subject to 740.22?</a:t>
            </a:r>
            <a:br>
              <a:rPr lang="en-US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Diamond 3"/>
          <p:cNvSpPr/>
          <p:nvPr/>
        </p:nvSpPr>
        <p:spPr>
          <a:xfrm>
            <a:off x="110924" y="856733"/>
            <a:ext cx="2855068" cy="1517691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 item specially designed or modified to generate, command and control, or deliver intrusion software (4A005 or 4D004)?  </a:t>
            </a:r>
            <a:endParaRPr lang="en-US" sz="10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>
            <a:off x="474207" y="2632686"/>
            <a:ext cx="2128502" cy="120894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cs typeface="Times New Roman" pitchFamily="18" charset="0"/>
              </a:rPr>
              <a:t>Is the item an IP surveillance items that meets the requirements of 5A001.j?</a:t>
            </a:r>
          </a:p>
        </p:txBody>
      </p:sp>
      <p:sp>
        <p:nvSpPr>
          <p:cNvPr id="6" name="Diamond 5"/>
          <p:cNvSpPr/>
          <p:nvPr/>
        </p:nvSpPr>
        <p:spPr>
          <a:xfrm>
            <a:off x="201984" y="4076611"/>
            <a:ext cx="2669893" cy="1160063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000" dirty="0">
                <a:solidFill>
                  <a:prstClr val="black"/>
                </a:solidFill>
                <a:cs typeface="Times New Roman" pitchFamily="18" charset="0"/>
              </a:rPr>
              <a:t>Is the item software or technology for the “development” or “production” of any  of the above items?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658" y="6780457"/>
            <a:ext cx="2830543" cy="7687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The item is NOT a ‘cybersecurity item’ subject to 740.22 controls. </a:t>
            </a:r>
            <a:endParaRPr lang="en-US" sz="1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cxnSpLocks/>
            <a:stCxn id="4" idx="2"/>
            <a:endCxn id="5" idx="0"/>
          </p:cNvCxnSpPr>
          <p:nvPr/>
        </p:nvCxnSpPr>
        <p:spPr>
          <a:xfrm>
            <a:off x="1538458" y="2374424"/>
            <a:ext cx="0" cy="25826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  <a:stCxn id="37" idx="2"/>
            <a:endCxn id="8" idx="0"/>
          </p:cNvCxnSpPr>
          <p:nvPr/>
        </p:nvCxnSpPr>
        <p:spPr>
          <a:xfrm flipH="1">
            <a:off x="1536930" y="6576557"/>
            <a:ext cx="4226" cy="2039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13184" y="2941863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53393" y="3778263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53393" y="5098787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26498" y="2970438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Yes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62547" y="3894284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Yes</a:t>
            </a:r>
          </a:p>
        </p:txBody>
      </p:sp>
      <p:sp>
        <p:nvSpPr>
          <p:cNvPr id="37" name="Diamond 36"/>
          <p:cNvSpPr/>
          <p:nvPr/>
        </p:nvSpPr>
        <p:spPr>
          <a:xfrm>
            <a:off x="244206" y="5499058"/>
            <a:ext cx="2593899" cy="1077499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cs typeface="Times New Roman" pitchFamily="18" charset="0"/>
              </a:rPr>
              <a:t>Is the item “technology” for the “development” of “intrusion software”?</a:t>
            </a:r>
          </a:p>
        </p:txBody>
      </p:sp>
      <p:sp>
        <p:nvSpPr>
          <p:cNvPr id="38" name="Diamond 37"/>
          <p:cNvSpPr/>
          <p:nvPr/>
        </p:nvSpPr>
        <p:spPr>
          <a:xfrm>
            <a:off x="2845289" y="4556722"/>
            <a:ext cx="1924313" cy="150127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cs typeface="Times New Roman" pitchFamily="18" charset="0"/>
              </a:rPr>
              <a:t>Is the export for “vulnerability disclosure” or “cyber incident response”?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69508" y="6096970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Yes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53393" y="6389054"/>
            <a:ext cx="372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029727" y="1303712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Yes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53393" y="2441444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</a:t>
            </a:r>
          </a:p>
        </p:txBody>
      </p:sp>
      <p:sp>
        <p:nvSpPr>
          <p:cNvPr id="51" name="Diamond 50"/>
          <p:cNvSpPr/>
          <p:nvPr/>
        </p:nvSpPr>
        <p:spPr>
          <a:xfrm>
            <a:off x="3800051" y="2630359"/>
            <a:ext cx="2672070" cy="1249852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cs typeface="Times New Roman" pitchFamily="18" charset="0"/>
              </a:rPr>
              <a:t>Is the item described in Category 5, Part 2 or under Surreptitious Listening controls (5A980 or 5D980)?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9502" y="624923"/>
            <a:ext cx="848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Start here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9518" y="8763000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</a:t>
            </a:r>
            <a:r>
              <a:rPr lang="en-US" sz="1100" dirty="0"/>
              <a:t>this chart applies </a:t>
            </a:r>
            <a:r>
              <a:rPr lang="en-US" sz="1100"/>
              <a:t>to exports</a:t>
            </a:r>
            <a:endParaRPr lang="en-US" sz="1100" dirty="0"/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8D348320-69E8-428D-A2E1-E0F0925A5306}"/>
              </a:ext>
            </a:extLst>
          </p:cNvPr>
          <p:cNvCxnSpPr>
            <a:cxnSpLocks/>
            <a:stCxn id="4" idx="3"/>
            <a:endCxn id="51" idx="0"/>
          </p:cNvCxnSpPr>
          <p:nvPr/>
        </p:nvCxnSpPr>
        <p:spPr>
          <a:xfrm>
            <a:off x="2965992" y="1615579"/>
            <a:ext cx="2170094" cy="10147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3671D02-F5AC-4707-98AB-1C9D74202731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1536931" y="3841630"/>
            <a:ext cx="1527" cy="2349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2EB2DC-50E5-4F38-89FE-9C88579ECBEA}"/>
              </a:ext>
            </a:extLst>
          </p:cNvPr>
          <p:cNvCxnSpPr>
            <a:cxnSpLocks/>
            <a:stCxn id="6" idx="2"/>
            <a:endCxn id="37" idx="0"/>
          </p:cNvCxnSpPr>
          <p:nvPr/>
        </p:nvCxnSpPr>
        <p:spPr>
          <a:xfrm>
            <a:off x="1536931" y="5236674"/>
            <a:ext cx="4225" cy="26238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4D13D97-0553-46E7-AFD1-8FBB5F2E9AFB}"/>
              </a:ext>
            </a:extLst>
          </p:cNvPr>
          <p:cNvCxnSpPr>
            <a:cxnSpLocks/>
            <a:stCxn id="5" idx="3"/>
            <a:endCxn id="51" idx="1"/>
          </p:cNvCxnSpPr>
          <p:nvPr/>
        </p:nvCxnSpPr>
        <p:spPr>
          <a:xfrm>
            <a:off x="2602709" y="3237158"/>
            <a:ext cx="1197342" cy="181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43AB8D23-BC26-4AAE-9A7C-3442226D9EC1}"/>
              </a:ext>
            </a:extLst>
          </p:cNvPr>
          <p:cNvCxnSpPr>
            <a:cxnSpLocks/>
            <a:stCxn id="6" idx="3"/>
            <a:endCxn id="51" idx="1"/>
          </p:cNvCxnSpPr>
          <p:nvPr/>
        </p:nvCxnSpPr>
        <p:spPr>
          <a:xfrm flipV="1">
            <a:off x="2871877" y="3255285"/>
            <a:ext cx="928174" cy="140135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DFE3FF0D-2371-4380-8752-7BCDD2D84F2D}"/>
              </a:ext>
            </a:extLst>
          </p:cNvPr>
          <p:cNvSpPr txBox="1"/>
          <p:nvPr/>
        </p:nvSpPr>
        <p:spPr>
          <a:xfrm>
            <a:off x="2860267" y="4406258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Yes</a:t>
            </a:r>
          </a:p>
        </p:txBody>
      </p:sp>
      <p:cxnSp>
        <p:nvCxnSpPr>
          <p:cNvPr id="111" name="Connector: Elbow 110">
            <a:extLst>
              <a:ext uri="{FF2B5EF4-FFF2-40B4-BE49-F238E27FC236}">
                <a16:creationId xmlns:a16="http://schemas.microsoft.com/office/drawing/2014/main" id="{121BC82C-323F-4C26-BA81-BB658DE5BDFF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2838105" y="5642072"/>
            <a:ext cx="394851" cy="3957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15AF95D-2B6C-4068-A330-F2BAB30BB048}"/>
              </a:ext>
            </a:extLst>
          </p:cNvPr>
          <p:cNvSpPr/>
          <p:nvPr/>
        </p:nvSpPr>
        <p:spPr>
          <a:xfrm>
            <a:off x="5370751" y="4964574"/>
            <a:ext cx="1107945" cy="11609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The item IS a ‘cybersecurity item’ subject to 740.22 controls. </a:t>
            </a:r>
            <a:endParaRPr lang="en-US" sz="1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cxnSp>
        <p:nvCxnSpPr>
          <p:cNvPr id="126" name="Connector: Elbow 125">
            <a:extLst>
              <a:ext uri="{FF2B5EF4-FFF2-40B4-BE49-F238E27FC236}">
                <a16:creationId xmlns:a16="http://schemas.microsoft.com/office/drawing/2014/main" id="{C43ED649-9902-49B4-A11C-19D27D454F0E}"/>
              </a:ext>
            </a:extLst>
          </p:cNvPr>
          <p:cNvCxnSpPr>
            <a:cxnSpLocks/>
            <a:stCxn id="51" idx="3"/>
            <a:endCxn id="127" idx="3"/>
          </p:cNvCxnSpPr>
          <p:nvPr/>
        </p:nvCxnSpPr>
        <p:spPr>
          <a:xfrm>
            <a:off x="6472121" y="3255285"/>
            <a:ext cx="6575" cy="2289775"/>
          </a:xfrm>
          <a:prstGeom prst="bentConnector3">
            <a:avLst>
              <a:gd name="adj1" fmla="val 357680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Connector: Elbow 1026">
            <a:extLst>
              <a:ext uri="{FF2B5EF4-FFF2-40B4-BE49-F238E27FC236}">
                <a16:creationId xmlns:a16="http://schemas.microsoft.com/office/drawing/2014/main" id="{3EDB0E08-8C80-4A27-B336-980F740B12EA}"/>
              </a:ext>
            </a:extLst>
          </p:cNvPr>
          <p:cNvCxnSpPr>
            <a:cxnSpLocks/>
            <a:stCxn id="51" idx="2"/>
            <a:endCxn id="8" idx="3"/>
          </p:cNvCxnSpPr>
          <p:nvPr/>
        </p:nvCxnSpPr>
        <p:spPr>
          <a:xfrm rot="5400000">
            <a:off x="2401844" y="4430569"/>
            <a:ext cx="3284601" cy="21838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Connector: Elbow 1032">
            <a:extLst>
              <a:ext uri="{FF2B5EF4-FFF2-40B4-BE49-F238E27FC236}">
                <a16:creationId xmlns:a16="http://schemas.microsoft.com/office/drawing/2014/main" id="{02B38015-C025-44D0-80FD-ACE9388764FA}"/>
              </a:ext>
            </a:extLst>
          </p:cNvPr>
          <p:cNvCxnSpPr>
            <a:cxnSpLocks/>
            <a:stCxn id="38" idx="2"/>
            <a:endCxn id="8" idx="3"/>
          </p:cNvCxnSpPr>
          <p:nvPr/>
        </p:nvCxnSpPr>
        <p:spPr>
          <a:xfrm rot="5400000">
            <a:off x="2826418" y="6183784"/>
            <a:ext cx="1106812" cy="8552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Straight Arrow Connector 1048">
            <a:extLst>
              <a:ext uri="{FF2B5EF4-FFF2-40B4-BE49-F238E27FC236}">
                <a16:creationId xmlns:a16="http://schemas.microsoft.com/office/drawing/2014/main" id="{CCF528B0-BE9D-4813-B5F3-AFB60D5B0284}"/>
              </a:ext>
            </a:extLst>
          </p:cNvPr>
          <p:cNvCxnSpPr>
            <a:cxnSpLocks/>
            <a:stCxn id="38" idx="0"/>
            <a:endCxn id="51" idx="1"/>
          </p:cNvCxnSpPr>
          <p:nvPr/>
        </p:nvCxnSpPr>
        <p:spPr>
          <a:xfrm flipH="1" flipV="1">
            <a:off x="3800051" y="3255285"/>
            <a:ext cx="7395" cy="1301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BEE5B9DE-CA7E-4075-973B-C72094BFCCAC}"/>
              </a:ext>
            </a:extLst>
          </p:cNvPr>
          <p:cNvSpPr txBox="1"/>
          <p:nvPr/>
        </p:nvSpPr>
        <p:spPr>
          <a:xfrm>
            <a:off x="3803748" y="436032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No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19A3E9FF-204E-4ACB-9B0C-FA3888436E0C}"/>
              </a:ext>
            </a:extLst>
          </p:cNvPr>
          <p:cNvSpPr txBox="1"/>
          <p:nvPr/>
        </p:nvSpPr>
        <p:spPr>
          <a:xfrm>
            <a:off x="2475300" y="5642072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88228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29881" y="-19404"/>
            <a:ext cx="6858000" cy="533400"/>
          </a:xfrm>
        </p:spPr>
        <p:txBody>
          <a:bodyPr>
            <a:normAutofit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FLOWCHART 2: Is the export eligible for ACE (Part 740.22)?</a:t>
            </a:r>
            <a:br>
              <a:rPr lang="en-US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Diamond 3"/>
          <p:cNvSpPr/>
          <p:nvPr/>
        </p:nvSpPr>
        <p:spPr>
          <a:xfrm>
            <a:off x="1591619" y="2396166"/>
            <a:ext cx="2838560" cy="1442951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Is the item going to an E1 or E2 country (including foreign national deemed exports)?  </a:t>
            </a:r>
          </a:p>
        </p:txBody>
      </p:sp>
      <p:sp>
        <p:nvSpPr>
          <p:cNvPr id="5" name="Diamond 4"/>
          <p:cNvSpPr/>
          <p:nvPr/>
        </p:nvSpPr>
        <p:spPr>
          <a:xfrm>
            <a:off x="1796384" y="4220809"/>
            <a:ext cx="2433224" cy="1354429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Is the item going to a ‘government end user’ in Country </a:t>
            </a:r>
            <a:r>
              <a:rPr lang="en-US" sz="10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G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roup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 D (including deemed exports)?</a:t>
            </a:r>
          </a:p>
        </p:txBody>
      </p:sp>
      <p:sp>
        <p:nvSpPr>
          <p:cNvPr id="6" name="Diamond 5"/>
          <p:cNvSpPr/>
          <p:nvPr/>
        </p:nvSpPr>
        <p:spPr>
          <a:xfrm>
            <a:off x="1687972" y="6417128"/>
            <a:ext cx="2669893" cy="1160063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Is the item going to a non-’government end user’ in country group D:1 or D:5?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7879" y="7936857"/>
            <a:ext cx="1750079" cy="4405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Item is eligible for ACE.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cxnSpLocks/>
            <a:stCxn id="4" idx="2"/>
            <a:endCxn id="5" idx="0"/>
          </p:cNvCxnSpPr>
          <p:nvPr/>
        </p:nvCxnSpPr>
        <p:spPr>
          <a:xfrm>
            <a:off x="3010899" y="3839117"/>
            <a:ext cx="2097" cy="3816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99051" y="3911054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91083" y="553545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30179" y="2928619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707851" y="7570825"/>
            <a:ext cx="372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03922" y="1339410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638641" y="2133159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24061" y="755850"/>
            <a:ext cx="848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Start here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70789" y="8509533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this chart applies to exports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3671D02-F5AC-4707-98AB-1C9D74202731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3012996" y="5575238"/>
            <a:ext cx="9923" cy="8418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92EB2DC-50E5-4F38-89FE-9C88579ECBEA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>
            <a:off x="3022919" y="7577191"/>
            <a:ext cx="0" cy="35966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43AB8D23-BC26-4AAE-9A7C-3442226D9EC1}"/>
              </a:ext>
            </a:extLst>
          </p:cNvPr>
          <p:cNvCxnSpPr>
            <a:cxnSpLocks/>
            <a:stCxn id="6" idx="3"/>
            <a:endCxn id="40" idx="1"/>
          </p:cNvCxnSpPr>
          <p:nvPr/>
        </p:nvCxnSpPr>
        <p:spPr>
          <a:xfrm flipV="1">
            <a:off x="4357865" y="6997159"/>
            <a:ext cx="956824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DFE3FF0D-2371-4380-8752-7BCDD2D84F2D}"/>
              </a:ext>
            </a:extLst>
          </p:cNvPr>
          <p:cNvSpPr txBox="1"/>
          <p:nvPr/>
        </p:nvSpPr>
        <p:spPr>
          <a:xfrm>
            <a:off x="4226950" y="4681007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19A3E9FF-204E-4ACB-9B0C-FA3888436E0C}"/>
              </a:ext>
            </a:extLst>
          </p:cNvPr>
          <p:cNvSpPr txBox="1"/>
          <p:nvPr/>
        </p:nvSpPr>
        <p:spPr>
          <a:xfrm>
            <a:off x="4621832" y="6805104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94ECB0-1A6C-451E-BCAE-F5E3A038D8C5}"/>
              </a:ext>
            </a:extLst>
          </p:cNvPr>
          <p:cNvSpPr/>
          <p:nvPr/>
        </p:nvSpPr>
        <p:spPr>
          <a:xfrm>
            <a:off x="5262127" y="2078600"/>
            <a:ext cx="891300" cy="635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Not eligible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e for ACE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793D6BE-BB96-4F2C-A4DD-2ED4CE3BCD32}"/>
              </a:ext>
            </a:extLst>
          </p:cNvPr>
          <p:cNvSpPr/>
          <p:nvPr/>
        </p:nvSpPr>
        <p:spPr>
          <a:xfrm>
            <a:off x="5314689" y="6512499"/>
            <a:ext cx="1027818" cy="9693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See next page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48" name="Diamond 47">
            <a:extLst>
              <a:ext uri="{FF2B5EF4-FFF2-40B4-BE49-F238E27FC236}">
                <a16:creationId xmlns:a16="http://schemas.microsoft.com/office/drawing/2014/main" id="{A77C3AB1-32B5-46FC-B6BD-D42B817B3F4F}"/>
              </a:ext>
            </a:extLst>
          </p:cNvPr>
          <p:cNvSpPr/>
          <p:nvPr/>
        </p:nvSpPr>
        <p:spPr>
          <a:xfrm>
            <a:off x="1527364" y="1014111"/>
            <a:ext cx="2991110" cy="115482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Does the exporter know the Item with be used for unauthorized surveillance as described in 740.22(c)(4)?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42A6702-DD7F-4F86-811B-ADC2DEB06E9F}"/>
              </a:ext>
            </a:extLst>
          </p:cNvPr>
          <p:cNvCxnSpPr>
            <a:cxnSpLocks/>
            <a:stCxn id="48" idx="2"/>
            <a:endCxn id="4" idx="0"/>
          </p:cNvCxnSpPr>
          <p:nvPr/>
        </p:nvCxnSpPr>
        <p:spPr>
          <a:xfrm flipH="1">
            <a:off x="3010899" y="2168936"/>
            <a:ext cx="12020" cy="22723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6B8C5618-AC75-4149-835D-8E24CA6044E2}"/>
              </a:ext>
            </a:extLst>
          </p:cNvPr>
          <p:cNvCxnSpPr>
            <a:cxnSpLocks/>
            <a:stCxn id="4" idx="3"/>
            <a:endCxn id="39" idx="1"/>
          </p:cNvCxnSpPr>
          <p:nvPr/>
        </p:nvCxnSpPr>
        <p:spPr>
          <a:xfrm flipV="1">
            <a:off x="4430179" y="2396166"/>
            <a:ext cx="831948" cy="72147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E9E4DFAD-E266-4BA6-8393-703708B502C1}"/>
              </a:ext>
            </a:extLst>
          </p:cNvPr>
          <p:cNvCxnSpPr>
            <a:cxnSpLocks/>
            <a:stCxn id="48" idx="3"/>
            <a:endCxn id="39" idx="1"/>
          </p:cNvCxnSpPr>
          <p:nvPr/>
        </p:nvCxnSpPr>
        <p:spPr>
          <a:xfrm>
            <a:off x="4518474" y="1591524"/>
            <a:ext cx="743653" cy="8046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iamond 28">
            <a:extLst>
              <a:ext uri="{FF2B5EF4-FFF2-40B4-BE49-F238E27FC236}">
                <a16:creationId xmlns:a16="http://schemas.microsoft.com/office/drawing/2014/main" id="{81D6F4D0-7BA9-464B-A3D8-AB290EF68916}"/>
              </a:ext>
            </a:extLst>
          </p:cNvPr>
          <p:cNvSpPr/>
          <p:nvPr/>
        </p:nvSpPr>
        <p:spPr>
          <a:xfrm>
            <a:off x="4577399" y="3606729"/>
            <a:ext cx="2260756" cy="250317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Is the item a ‘digital artifact’ that meets the requirements of Note 1a to Paragraph (c)(1), or is it going to a national computer sec. incident response team as described in Note 1b?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417D797A-7EB9-4932-A841-57F850DFF7CB}"/>
              </a:ext>
            </a:extLst>
          </p:cNvPr>
          <p:cNvCxnSpPr>
            <a:cxnSpLocks/>
          </p:cNvCxnSpPr>
          <p:nvPr/>
        </p:nvCxnSpPr>
        <p:spPr>
          <a:xfrm flipV="1">
            <a:off x="4226950" y="4898023"/>
            <a:ext cx="421250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3B6CD0B-076A-45CB-8BFB-BDD4A6DC3AD6}"/>
              </a:ext>
            </a:extLst>
          </p:cNvPr>
          <p:cNvCxnSpPr>
            <a:stCxn id="29" idx="0"/>
            <a:endCxn id="39" idx="2"/>
          </p:cNvCxnSpPr>
          <p:nvPr/>
        </p:nvCxnSpPr>
        <p:spPr>
          <a:xfrm flipV="1">
            <a:off x="5707777" y="2713732"/>
            <a:ext cx="0" cy="892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99C75AB-316C-4863-B2D6-040BE5CCEB9E}"/>
              </a:ext>
            </a:extLst>
          </p:cNvPr>
          <p:cNvSpPr txBox="1"/>
          <p:nvPr/>
        </p:nvSpPr>
        <p:spPr>
          <a:xfrm>
            <a:off x="5372786" y="3044328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11A0CFF6-DBDA-4F5D-B58D-7AE85421F8F7}"/>
              </a:ext>
            </a:extLst>
          </p:cNvPr>
          <p:cNvCxnSpPr>
            <a:stCxn id="29" idx="2"/>
          </p:cNvCxnSpPr>
          <p:nvPr/>
        </p:nvCxnSpPr>
        <p:spPr>
          <a:xfrm rot="16200000" flipH="1">
            <a:off x="6010600" y="5807081"/>
            <a:ext cx="214696" cy="82034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12AD59E5-3C70-42C0-B202-53B0C46E8F20}"/>
              </a:ext>
            </a:extLst>
          </p:cNvPr>
          <p:cNvCxnSpPr>
            <a:cxnSpLocks/>
          </p:cNvCxnSpPr>
          <p:nvPr/>
        </p:nvCxnSpPr>
        <p:spPr>
          <a:xfrm>
            <a:off x="6528119" y="6324600"/>
            <a:ext cx="0" cy="183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E3AE943-1360-428D-802F-0C699DD8FCD8}"/>
              </a:ext>
            </a:extLst>
          </p:cNvPr>
          <p:cNvCxnSpPr>
            <a:endCxn id="8" idx="3"/>
          </p:cNvCxnSpPr>
          <p:nvPr/>
        </p:nvCxnSpPr>
        <p:spPr>
          <a:xfrm flipH="1">
            <a:off x="3897958" y="8157128"/>
            <a:ext cx="26301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18CCA0AB-456F-43A9-8970-6EDEF54A5710}"/>
              </a:ext>
            </a:extLst>
          </p:cNvPr>
          <p:cNvSpPr txBox="1"/>
          <p:nvPr/>
        </p:nvSpPr>
        <p:spPr>
          <a:xfrm>
            <a:off x="5936049" y="6138033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16586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072"/>
            <a:ext cx="6858000" cy="341910"/>
          </a:xfrm>
        </p:spPr>
        <p:txBody>
          <a:bodyPr>
            <a:normAutofit fontScale="85000" lnSpcReduction="20000"/>
          </a:bodyPr>
          <a:lstStyle/>
          <a:p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FLOWCHART 2 cont.: Is the item eligible for ACE (Part 740.22) </a:t>
            </a:r>
            <a:br>
              <a:rPr lang="en-US" sz="1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Diamond 3"/>
          <p:cNvSpPr/>
          <p:nvPr/>
        </p:nvSpPr>
        <p:spPr>
          <a:xfrm>
            <a:off x="1981200" y="2577922"/>
            <a:ext cx="1977164" cy="1215652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Is it going to a ‘favorable treatment cyber security end user’?</a:t>
            </a:r>
          </a:p>
        </p:txBody>
      </p:sp>
      <p:sp>
        <p:nvSpPr>
          <p:cNvPr id="5" name="Diamond 4"/>
          <p:cNvSpPr/>
          <p:nvPr/>
        </p:nvSpPr>
        <p:spPr>
          <a:xfrm>
            <a:off x="1862716" y="4047545"/>
            <a:ext cx="2249998" cy="151823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Is it for “vulnerability disclosure” or “cyber incident response”?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84443" y="7329308"/>
            <a:ext cx="1655907" cy="4405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Not eligible for ACE.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cxnSpLocks/>
            <a:stCxn id="4" idx="2"/>
            <a:endCxn id="5" idx="0"/>
          </p:cNvCxnSpPr>
          <p:nvPr/>
        </p:nvCxnSpPr>
        <p:spPr>
          <a:xfrm>
            <a:off x="2969782" y="3793574"/>
            <a:ext cx="17933" cy="2539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65798" y="373703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70917" y="2888856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70917" y="6151608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556054" y="2228679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1878" y="840630"/>
            <a:ext cx="848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/>
              </a:rPr>
              <a:t>Cont.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9518" y="8763000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this chart applies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exports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FE3FF0D-2371-4380-8752-7BCDD2D84F2D}"/>
              </a:ext>
            </a:extLst>
          </p:cNvPr>
          <p:cNvSpPr txBox="1"/>
          <p:nvPr/>
        </p:nvSpPr>
        <p:spPr>
          <a:xfrm>
            <a:off x="2621301" y="5507838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sp>
        <p:nvSpPr>
          <p:cNvPr id="48" name="Diamond 47">
            <a:extLst>
              <a:ext uri="{FF2B5EF4-FFF2-40B4-BE49-F238E27FC236}">
                <a16:creationId xmlns:a16="http://schemas.microsoft.com/office/drawing/2014/main" id="{A77C3AB1-32B5-46FC-B6BD-D42B817B3F4F}"/>
              </a:ext>
            </a:extLst>
          </p:cNvPr>
          <p:cNvSpPr/>
          <p:nvPr/>
        </p:nvSpPr>
        <p:spPr>
          <a:xfrm>
            <a:off x="1981200" y="1001798"/>
            <a:ext cx="1962623" cy="115482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Is the item going to a non-government end user in D:1 or D:5?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42A6702-DD7F-4F86-811B-ADC2DEB06E9F}"/>
              </a:ext>
            </a:extLst>
          </p:cNvPr>
          <p:cNvCxnSpPr>
            <a:cxnSpLocks/>
            <a:stCxn id="48" idx="2"/>
            <a:endCxn id="4" idx="0"/>
          </p:cNvCxnSpPr>
          <p:nvPr/>
        </p:nvCxnSpPr>
        <p:spPr>
          <a:xfrm>
            <a:off x="2962512" y="2156623"/>
            <a:ext cx="7270" cy="42129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92799ED6-FE1B-4474-8152-BFFA02ADD78A}"/>
              </a:ext>
            </a:extLst>
          </p:cNvPr>
          <p:cNvSpPr/>
          <p:nvPr/>
        </p:nvSpPr>
        <p:spPr>
          <a:xfrm>
            <a:off x="4486901" y="3642445"/>
            <a:ext cx="1338270" cy="318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Eligible for ACE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B3ECCA4-3773-4EC2-BBD8-B87F4B8F52B6}"/>
              </a:ext>
            </a:extLst>
          </p:cNvPr>
          <p:cNvSpPr txBox="1"/>
          <p:nvPr/>
        </p:nvSpPr>
        <p:spPr>
          <a:xfrm>
            <a:off x="2573174" y="688757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sp>
        <p:nvSpPr>
          <p:cNvPr id="96" name="Diamond 95">
            <a:extLst>
              <a:ext uri="{FF2B5EF4-FFF2-40B4-BE49-F238E27FC236}">
                <a16:creationId xmlns:a16="http://schemas.microsoft.com/office/drawing/2014/main" id="{1CACA94A-6B09-4895-9AE1-9B1C8BE11870}"/>
              </a:ext>
            </a:extLst>
          </p:cNvPr>
          <p:cNvSpPr/>
          <p:nvPr/>
        </p:nvSpPr>
        <p:spPr>
          <a:xfrm>
            <a:off x="2004936" y="5907816"/>
            <a:ext cx="1977165" cy="93640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</a:rPr>
              <a:t>Is it a deemed export to a D1 or D5 national?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4BFF503-3C4D-49CF-9AB4-1EBAD4A72325}"/>
              </a:ext>
            </a:extLst>
          </p:cNvPr>
          <p:cNvCxnSpPr>
            <a:cxnSpLocks/>
            <a:stCxn id="5" idx="2"/>
            <a:endCxn id="96" idx="0"/>
          </p:cNvCxnSpPr>
          <p:nvPr/>
        </p:nvCxnSpPr>
        <p:spPr>
          <a:xfrm>
            <a:off x="2987715" y="5565779"/>
            <a:ext cx="5804" cy="342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4774FD00-D3B3-46DC-85CF-3E3A2044A229}"/>
              </a:ext>
            </a:extLst>
          </p:cNvPr>
          <p:cNvSpPr txBox="1"/>
          <p:nvPr/>
        </p:nvSpPr>
        <p:spPr>
          <a:xfrm>
            <a:off x="3943823" y="4464534"/>
            <a:ext cx="406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Yes</a:t>
            </a:r>
          </a:p>
        </p:txBody>
      </p:sp>
      <p:cxnSp>
        <p:nvCxnSpPr>
          <p:cNvPr id="256" name="Connector: Elbow 255">
            <a:extLst>
              <a:ext uri="{FF2B5EF4-FFF2-40B4-BE49-F238E27FC236}">
                <a16:creationId xmlns:a16="http://schemas.microsoft.com/office/drawing/2014/main" id="{8B5F6B6C-EC39-4E8F-B5F7-524E444A9509}"/>
              </a:ext>
            </a:extLst>
          </p:cNvPr>
          <p:cNvCxnSpPr>
            <a:cxnSpLocks/>
            <a:stCxn id="96" idx="3"/>
            <a:endCxn id="49" idx="2"/>
          </p:cNvCxnSpPr>
          <p:nvPr/>
        </p:nvCxnSpPr>
        <p:spPr>
          <a:xfrm flipV="1">
            <a:off x="3982101" y="3961156"/>
            <a:ext cx="1173935" cy="241486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3E5D8641-5DEF-436A-9EC1-83DCF0CE2969}"/>
              </a:ext>
            </a:extLst>
          </p:cNvPr>
          <p:cNvCxnSpPr>
            <a:cxnSpLocks/>
            <a:stCxn id="4" idx="3"/>
            <a:endCxn id="49" idx="0"/>
          </p:cNvCxnSpPr>
          <p:nvPr/>
        </p:nvCxnSpPr>
        <p:spPr>
          <a:xfrm>
            <a:off x="3958364" y="3185748"/>
            <a:ext cx="1197672" cy="4566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71C918AC-081E-4641-914D-C5829233A1C0}"/>
              </a:ext>
            </a:extLst>
          </p:cNvPr>
          <p:cNvCxnSpPr>
            <a:cxnSpLocks/>
            <a:stCxn id="5" idx="3"/>
            <a:endCxn id="49" idx="1"/>
          </p:cNvCxnSpPr>
          <p:nvPr/>
        </p:nvCxnSpPr>
        <p:spPr>
          <a:xfrm flipV="1">
            <a:off x="4112714" y="3801801"/>
            <a:ext cx="374187" cy="10048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87EFE8C-2D6C-482A-A342-7276A44D2994}"/>
              </a:ext>
            </a:extLst>
          </p:cNvPr>
          <p:cNvCxnSpPr>
            <a:cxnSpLocks/>
            <a:stCxn id="96" idx="2"/>
            <a:endCxn id="8" idx="0"/>
          </p:cNvCxnSpPr>
          <p:nvPr/>
        </p:nvCxnSpPr>
        <p:spPr>
          <a:xfrm>
            <a:off x="2993519" y="6844224"/>
            <a:ext cx="18878" cy="485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A29B4A0-B705-4D91-BFA0-1A9AD3058E9F}"/>
              </a:ext>
            </a:extLst>
          </p:cNvPr>
          <p:cNvSpPr txBox="1"/>
          <p:nvPr/>
        </p:nvSpPr>
        <p:spPr>
          <a:xfrm>
            <a:off x="3923728" y="135422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ACF3762-C5C9-4B29-92F3-FB97F3A24D6A}"/>
              </a:ext>
            </a:extLst>
          </p:cNvPr>
          <p:cNvCxnSpPr>
            <a:cxnSpLocks/>
          </p:cNvCxnSpPr>
          <p:nvPr/>
        </p:nvCxnSpPr>
        <p:spPr>
          <a:xfrm>
            <a:off x="3943823" y="1579210"/>
            <a:ext cx="16187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EC9F567-FBB0-45C7-B189-55BDC53C892B}"/>
              </a:ext>
            </a:extLst>
          </p:cNvPr>
          <p:cNvCxnSpPr>
            <a:cxnSpLocks/>
          </p:cNvCxnSpPr>
          <p:nvPr/>
        </p:nvCxnSpPr>
        <p:spPr>
          <a:xfrm>
            <a:off x="5562600" y="1579210"/>
            <a:ext cx="20095" cy="206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949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1A9097-7A96-4039-B383-4029507E04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54C9B0-8C0B-4269-BC09-61270DB2C8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0F793F-B13A-4E07-85C3-5768F14E63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437</Words>
  <Application>Microsoft Office PowerPoint</Application>
  <PresentationFormat>On-screen Show (4:3)</PresentationFormat>
  <Paragraphs>61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BIS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Aaron Amundson</cp:lastModifiedBy>
  <cp:revision>71</cp:revision>
  <cp:lastPrinted>2016-11-30T15:58:52Z</cp:lastPrinted>
  <dcterms:created xsi:type="dcterms:W3CDTF">2011-07-26T14:07:25Z</dcterms:created>
  <dcterms:modified xsi:type="dcterms:W3CDTF">2022-03-07T16:26:39Z</dcterms:modified>
</cp:coreProperties>
</file>