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91" r:id="rId5"/>
    <p:sldId id="257" r:id="rId6"/>
    <p:sldId id="258" r:id="rId7"/>
    <p:sldId id="259" r:id="rId8"/>
    <p:sldId id="292" r:id="rId9"/>
    <p:sldId id="260" r:id="rId10"/>
    <p:sldId id="264" r:id="rId11"/>
    <p:sldId id="273" r:id="rId12"/>
    <p:sldId id="272" r:id="rId13"/>
    <p:sldId id="271" r:id="rId14"/>
    <p:sldId id="262" r:id="rId15"/>
    <p:sldId id="329" r:id="rId16"/>
    <p:sldId id="330" r:id="rId17"/>
    <p:sldId id="269" r:id="rId18"/>
    <p:sldId id="287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C3331-F428-39EA-7832-212641192281}" v="21" dt="2025-11-10T16:56:11.9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20" autoAdjust="0"/>
    <p:restoredTop sz="94660"/>
  </p:normalViewPr>
  <p:slideViewPr>
    <p:cSldViewPr>
      <p:cViewPr varScale="1">
        <p:scale>
          <a:sx n="86" d="100"/>
          <a:sy n="86" d="100"/>
        </p:scale>
        <p:origin x="168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This draft PIB shall be used only for guidance. AVOID THE USE OF CONFIDENTIAL BUSINESS INFORMATION IF POSSIBLE.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9A7C3-E6B9-4BD1-B14C-6A29637F69EB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40E9B-53F2-488F-83D4-3C057206C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612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/>
              <a:t>This draft PIB shall be used only for guidance. AVOID THE USE OF CONFIDENTIAL BUSINESS INFORMATION IF POSSIBLE.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27061F-F228-4969-9ED3-1EDAD674E0E2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F87C1F-8896-4810-97C9-2C665D42D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41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B0EF-C7A8-48D0-9665-76AC2E92160F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0B5C4-8A17-4EBD-ACB8-4AC81E51BEA6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29C7-640F-43D3-B9E6-47AE50C3A52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C90F-6A89-4505-942C-529E7F8A69D1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DC31F-ED63-4323-9DBC-86CAAD4A852C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42FF8-774C-4FF4-9E65-EB66B780C7E7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16EE-5904-4000-86E0-572D93D272E7}" type="datetime1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CFEC-7344-445E-A346-1D74F3E7E87A}" type="datetime1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EFE3C-A66A-4064-8B25-546734EB946A}" type="datetime1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6C03-3A3B-4DED-9CD2-45EC0A74E07A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C46E-0C25-4CDB-9D34-48D76940FCA3}" type="datetime1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C4A8769-E599-49FF-9695-C56184A48B65}" type="datetime1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CA58D13-AAB3-4694-B787-ABD1FDA8DB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Pre-Inspection Briefing (PIB)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[Company] - [Plant Site Name]</a:t>
            </a:r>
          </a:p>
          <a:p>
            <a:r>
              <a:rPr lang="en-US" dirty="0"/>
              <a:t>[location]</a:t>
            </a:r>
          </a:p>
          <a:p>
            <a:r>
              <a:rPr lang="en-US" dirty="0"/>
              <a:t>[date]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14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Plant Site Production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/>
              <a:t>This plant site is primarily involved with the production of chemicals in product group code [x]. These include the following types of products: </a:t>
            </a:r>
          </a:p>
          <a:p>
            <a:pPr lvl="2"/>
            <a:r>
              <a:rPr lang="en-US" dirty="0"/>
              <a:t>Preservatives for Personal Care</a:t>
            </a:r>
          </a:p>
          <a:p>
            <a:pPr lvl="2"/>
            <a:r>
              <a:rPr lang="en-US" dirty="0"/>
              <a:t>Industrial Additives </a:t>
            </a:r>
          </a:p>
          <a:p>
            <a:pPr lvl="2"/>
            <a:r>
              <a:rPr lang="en-US" dirty="0"/>
              <a:t>Etc.</a:t>
            </a:r>
          </a:p>
          <a:p>
            <a:pPr lvl="2"/>
            <a:endParaRPr lang="en-US" sz="1400" dirty="0"/>
          </a:p>
          <a:p>
            <a:r>
              <a:rPr lang="en-US" dirty="0"/>
              <a:t>The plant site contains [x] plant(s) of which [y] are declared UDOC plants, with (z) PSF(s) plants.</a:t>
            </a:r>
            <a:endParaRPr lang="en-US" sz="1800" dirty="0"/>
          </a:p>
          <a:p>
            <a:endParaRPr lang="en-US" dirty="0"/>
          </a:p>
          <a:p>
            <a:r>
              <a:rPr lang="en-US" sz="2400" dirty="0"/>
              <a:t>The declared plant(s) </a:t>
            </a:r>
            <a:r>
              <a:rPr lang="en-US" dirty="0"/>
              <a:t>synthesizes [x] key products:</a:t>
            </a:r>
          </a:p>
          <a:p>
            <a:pPr lvl="1"/>
            <a:r>
              <a:rPr lang="en-US" dirty="0"/>
              <a:t> [list them by trade name or common name]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Typical materials of construction through the plant site include stainless steel…..Teflon lined…..Diaphragm/centrifugal pumps are used…PVC piping, etc. </a:t>
            </a:r>
          </a:p>
          <a:p>
            <a:endParaRPr lang="en-US" dirty="0"/>
          </a:p>
          <a:p>
            <a:r>
              <a:rPr lang="en-US" dirty="0"/>
              <a:t>If other products are manufactured from non-synthesis, then include this information: [From these main products, [n] products are manufactured through subsequent blending operations.]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0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Declared Production Plant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For each declared plant, if possible, provide and discuss the following types of information:</a:t>
            </a:r>
          </a:p>
          <a:p>
            <a:pPr lvl="1"/>
            <a:r>
              <a:rPr lang="en-US" dirty="0"/>
              <a:t>Specify whether or not this declared plant is a PSF plant.</a:t>
            </a:r>
          </a:p>
          <a:p>
            <a:pPr lvl="1"/>
            <a:r>
              <a:rPr lang="en-US" dirty="0"/>
              <a:t>Process descriptions for each of the key products: [specify in writing or in a very general process flow diagram.  Do not include any CBI]</a:t>
            </a:r>
          </a:p>
          <a:p>
            <a:pPr lvl="1"/>
            <a:r>
              <a:rPr lang="en-US" dirty="0"/>
              <a:t>The plant contains dedicated, multi-use equipment for batch operations.</a:t>
            </a:r>
          </a:p>
          <a:p>
            <a:pPr lvl="1"/>
            <a:r>
              <a:rPr lang="en-US" dirty="0"/>
              <a:t>The plant is encompassed by open air (fan ventilated) masonry structure containing one level of operations.</a:t>
            </a:r>
          </a:p>
          <a:p>
            <a:pPr lvl="1"/>
            <a:r>
              <a:rPr lang="en-US" dirty="0"/>
              <a:t>Brief description of process control system used and record keeping system.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81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B571CF04-025E-4B44-8F43-490C7BD7C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</a:rPr>
              <a:t>Declared Plant Summary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45A801-1909-47B5-835E-C817ED3B09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410838"/>
              </p:ext>
            </p:extLst>
          </p:nvPr>
        </p:nvGraphicFramePr>
        <p:xfrm>
          <a:off x="713153" y="1748692"/>
          <a:ext cx="7545643" cy="3065463"/>
        </p:xfrm>
        <a:graphic>
          <a:graphicData uri="http://schemas.openxmlformats.org/drawingml/2006/table">
            <a:tbl>
              <a:tblPr firstRow="1" firstCol="1" bandRow="1"/>
              <a:tblGrid>
                <a:gridCol w="1496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8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2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130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 Name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Reaction type(s)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Technical Features and structure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Directly Related Infrastructure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24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 or bldg.# of declared plant (Plant 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UDOC production for cosmetic and pharmaceutical application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Processing and formulation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Esterification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Type of Reactors: SS, Glassed line 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 configuration: Batch, dedicated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Control room,  tank farm,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BF3CFD-EBF8-4714-AD45-C4D32994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OPCW HIGHLY PROTECTED</a:t>
            </a:r>
          </a:p>
        </p:txBody>
      </p:sp>
      <p:sp>
        <p:nvSpPr>
          <p:cNvPr id="36891" name="Slide Number Placeholder 4">
            <a:extLst>
              <a:ext uri="{FF2B5EF4-FFF2-40B4-BE49-F238E27FC236}">
                <a16:creationId xmlns:a16="http://schemas.microsoft.com/office/drawing/2014/main" id="{75E760F5-4512-48A0-8986-140B5ECFA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114E60-6987-46F4-B25E-E0628A2F87D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246782BE-20CB-4D96-9FF7-437B46BEA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575"/>
          </a:xfrm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FF0000"/>
                </a:solidFill>
              </a:rPr>
              <a:t>Common Infrastructure Summary Chart  (example)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1D04FB-00FF-4424-8D43-DC0286FB2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OPCW HIGHLY PROTECTED</a:t>
            </a:r>
          </a:p>
        </p:txBody>
      </p:sp>
      <p:sp>
        <p:nvSpPr>
          <p:cNvPr id="37892" name="Slide Number Placeholder 4">
            <a:extLst>
              <a:ext uri="{FF2B5EF4-FFF2-40B4-BE49-F238E27FC236}">
                <a16:creationId xmlns:a16="http://schemas.microsoft.com/office/drawing/2014/main" id="{CA6EABEB-FE3E-42A1-97AE-4FC59A8EF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973CE3-A12B-4E3B-B6A8-85ECAE110AD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4A0E6FF-64C4-6268-65F6-E433BCCBA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002187"/>
              </p:ext>
            </p:extLst>
          </p:nvPr>
        </p:nvGraphicFramePr>
        <p:xfrm>
          <a:off x="605692" y="1016000"/>
          <a:ext cx="7553187" cy="4748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729">
                  <a:extLst>
                    <a:ext uri="{9D8B030D-6E8A-4147-A177-3AD203B41FA5}">
                      <a16:colId xmlns:a16="http://schemas.microsoft.com/office/drawing/2014/main" val="91447488"/>
                    </a:ext>
                  </a:extLst>
                </a:gridCol>
                <a:gridCol w="2517729">
                  <a:extLst>
                    <a:ext uri="{9D8B030D-6E8A-4147-A177-3AD203B41FA5}">
                      <a16:colId xmlns:a16="http://schemas.microsoft.com/office/drawing/2014/main" val="802676267"/>
                    </a:ext>
                  </a:extLst>
                </a:gridCol>
                <a:gridCol w="2517729">
                  <a:extLst>
                    <a:ext uri="{9D8B030D-6E8A-4147-A177-3AD203B41FA5}">
                      <a16:colId xmlns:a16="http://schemas.microsoft.com/office/drawing/2014/main" val="295539502"/>
                    </a:ext>
                  </a:extLst>
                </a:gridCol>
              </a:tblGrid>
              <a:tr h="731333">
                <a:tc>
                  <a:txBody>
                    <a:bodyPr/>
                    <a:lstStyle/>
                    <a:p>
                      <a:r>
                        <a:rPr lang="en-US" dirty="0"/>
                        <a:t>Common Infrastructures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437964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Warehouse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Raw materials and finished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199424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Waste Water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Pre-treatment of waste water prior to discharge to off-site treatment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Environmental analysis is carried out at the main Laboratory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68054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QC Laboratory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Analysis for raw materials and finished good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In-process samples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Fume hoods with carbon filters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Analytical equipment: GC, HPLC, IMS, pH Meter, IR</a:t>
                      </a:r>
                    </a:p>
                    <a:p>
                      <a:pPr lvl="0">
                        <a:buNone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229519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Mechanical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Electrical</a:t>
                      </a:r>
                    </a:p>
                    <a:p>
                      <a:pPr lvl="0">
                        <a:buNone/>
                      </a:pPr>
                      <a:r>
                        <a:rPr lang="en-US" sz="1400" dirty="0"/>
                        <a:t>Instrumentation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Decontamination 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095418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Off-gas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Thermal oxidizer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507298"/>
                  </a:ext>
                </a:extLst>
              </a:tr>
              <a:tr h="438800">
                <a:tc>
                  <a:txBody>
                    <a:bodyPr/>
                    <a:lstStyle/>
                    <a:p>
                      <a:r>
                        <a:rPr lang="en-US" sz="1400" dirty="0"/>
                        <a:t>Utilities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Boiler House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5370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Scheduled Chemicals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Specify whether there are any scheduled chemicals (Schedule 1, 2, or 3 under the CWC) on the plant </a:t>
            </a:r>
            <a:r>
              <a:rPr lang="en-US" dirty="0"/>
              <a:t>site and the nature of the chemical activities.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81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Anticipated Declaration Updates/Revisions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any anticipated changes to your past declaration</a:t>
            </a:r>
          </a:p>
          <a:p>
            <a:r>
              <a:rPr lang="en-US" dirty="0"/>
              <a:t>An example of a revision would be the following:</a:t>
            </a:r>
          </a:p>
          <a:p>
            <a:pPr lvl="1"/>
            <a:r>
              <a:rPr lang="en-US" dirty="0"/>
              <a:t>The plant site  is revising its declaration by removing the designation of PSF from the one declared plant.</a:t>
            </a:r>
          </a:p>
          <a:p>
            <a:pPr lvl="1"/>
            <a:r>
              <a:rPr lang="en-US" dirty="0"/>
              <a:t>Rationale for decision: Therefore, there are no products manufactured in the plant containing an atom of either “P”, “S” or “F”.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and Introductions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u="sng" dirty="0"/>
              <a:t>Key Site Personnel: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Typically only people who will need to interact with the inspection team. Examples Include, but should not be limited to: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Site Manager:</a:t>
            </a:r>
          </a:p>
          <a:p>
            <a:pPr marL="0" indent="0">
              <a:buNone/>
            </a:pPr>
            <a:r>
              <a:rPr lang="en-US" sz="1600" dirty="0"/>
              <a:t>EHS Manager(s):</a:t>
            </a:r>
          </a:p>
          <a:p>
            <a:pPr marL="0" indent="0">
              <a:buNone/>
            </a:pPr>
            <a:r>
              <a:rPr lang="en-US" sz="1600" dirty="0"/>
              <a:t>QC Manager:</a:t>
            </a:r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r>
              <a:rPr lang="en-US" sz="1600" u="sng" dirty="0"/>
              <a:t>U.S. Host Team:</a:t>
            </a:r>
          </a:p>
          <a:p>
            <a:pPr marL="0" indent="0">
              <a:buNone/>
            </a:pPr>
            <a:r>
              <a:rPr lang="en-US" sz="1600" dirty="0"/>
              <a:t>, Host Team Leader</a:t>
            </a:r>
          </a:p>
          <a:p>
            <a:pPr marL="0" indent="0">
              <a:buNone/>
            </a:pPr>
            <a:r>
              <a:rPr lang="en-US" sz="1600" dirty="0"/>
              <a:t>, Host Team Member</a:t>
            </a:r>
          </a:p>
          <a:p>
            <a:pPr marL="0" indent="0">
              <a:buNone/>
            </a:pPr>
            <a:r>
              <a:rPr lang="en-US" sz="1600" dirty="0"/>
              <a:t>, Host Team Member</a:t>
            </a:r>
          </a:p>
          <a:p>
            <a:pPr marL="0" indent="0">
              <a:buNone/>
            </a:pPr>
            <a:r>
              <a:rPr lang="en-US" sz="1600" dirty="0"/>
              <a:t>[FBI Agent], Host Team Member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u="sng" dirty="0"/>
              <a:t>Inspection Team:</a:t>
            </a:r>
          </a:p>
          <a:p>
            <a:pPr marL="0" indent="0">
              <a:buNone/>
            </a:pPr>
            <a:r>
              <a:rPr lang="en-US" sz="1600" dirty="0"/>
              <a:t>, Inspection Team Leader</a:t>
            </a:r>
          </a:p>
          <a:p>
            <a:pPr marL="0" indent="0">
              <a:buNone/>
            </a:pPr>
            <a:r>
              <a:rPr lang="en-US" sz="1600" dirty="0"/>
              <a:t>, Inspection Team Member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5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Health, Safety and Security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Personal Protective Equipment Requirements</a:t>
            </a:r>
          </a:p>
          <a:p>
            <a:pPr lvl="1"/>
            <a:r>
              <a:rPr lang="en-US" dirty="0"/>
              <a:t>e</a:t>
            </a:r>
            <a:r>
              <a:rPr lang="en-US" sz="2000" dirty="0"/>
              <a:t>.g., Steel toe boots, Safety glasses, hard hats are required</a:t>
            </a:r>
          </a:p>
          <a:p>
            <a:r>
              <a:rPr lang="en-US" sz="2000" dirty="0"/>
              <a:t>Please stay with your escort at all times and follow his/her commands in case of emergency where you will be escorted to a muster location.</a:t>
            </a:r>
          </a:p>
          <a:p>
            <a:r>
              <a:rPr lang="en-US" sz="2000" dirty="0"/>
              <a:t>Please do not touch surfaces of any equipment for your safety around equipment.</a:t>
            </a:r>
          </a:p>
          <a:p>
            <a:r>
              <a:rPr lang="en-US" sz="2000" dirty="0">
                <a:solidFill>
                  <a:srgbClr val="002060"/>
                </a:solidFill>
              </a:rPr>
              <a:t>Due to the nature of the sensitive equipment inside control room, Please stay with your escort in a designated area. </a:t>
            </a:r>
          </a:p>
          <a:p>
            <a:r>
              <a:rPr lang="en-US" sz="2000" dirty="0"/>
              <a:t>No planned alarms or safety testing is scheduled during the course of the inspection…or if they are scheduled, please state times expected.</a:t>
            </a:r>
          </a:p>
          <a:p>
            <a:r>
              <a:rPr lang="en-US" sz="2000" dirty="0"/>
              <a:t>The nearest hospital is [Hospital Name] which is approximately [distance] miles from the plant site.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6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Logistics and Administrative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1800" dirty="0">
                <a:latin typeface="Arial"/>
                <a:cs typeface="Times New Roman"/>
              </a:rPr>
              <a:t>Discuss any badging or safety video training needs prior to entry onto plant site.</a:t>
            </a:r>
          </a:p>
          <a:p>
            <a:endParaRPr lang="en-US" sz="1800" dirty="0">
              <a:latin typeface="Arial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/>
                <a:cs typeface="Times New Roman"/>
              </a:rPr>
              <a:t>Plant Site operates [shift hours/days per week, e.g., 24/5]. Administrative hours of operation: 0800-1700</a:t>
            </a:r>
          </a:p>
          <a:p>
            <a:endParaRPr lang="en-US" sz="1800" dirty="0">
              <a:latin typeface="Arial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/>
                <a:cs typeface="Times New Roman"/>
              </a:rPr>
              <a:t>For purposes of this inspection, we would prefer to begin each day at  0800 and end by 1700.</a:t>
            </a:r>
          </a:p>
          <a:p>
            <a:endParaRPr lang="en-US" sz="1800" dirty="0">
              <a:latin typeface="Arial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/>
                <a:cs typeface="Times New Roman"/>
              </a:rPr>
              <a:t>Inspection Team will have the small conference room/office at their disposal.</a:t>
            </a:r>
          </a:p>
          <a:p>
            <a:endParaRPr lang="en-US" sz="1800" dirty="0">
              <a:latin typeface="Arial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/>
                <a:cs typeface="Times New Roman"/>
              </a:rPr>
              <a:t>Food and Beverage to be catered in at your own expense.</a:t>
            </a:r>
          </a:p>
          <a:p>
            <a:endParaRPr lang="en-US" sz="1800" dirty="0">
              <a:latin typeface="Arial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Arial"/>
                <a:cs typeface="Times New Roman"/>
              </a:rPr>
              <a:t>This plant site is approximately [specify distance in miles] miles from the Point of Entry (POE), Washington Dulles International Airport (IAD).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7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Security Handling of Information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We request the Preliminary Finding Report and the Inspector’s Notebook to be classified as “OPCW Highly Protected.”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08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Company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6002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[name of owner/company] is a global leader in providing specialty chemical solutions to customers in a wide range of consumer and industrial markets.</a:t>
            </a:r>
          </a:p>
          <a:p>
            <a:r>
              <a:rPr lang="en-US" sz="2000" dirty="0"/>
              <a:t>Number of world-wide employees: [x]</a:t>
            </a:r>
          </a:p>
          <a:p>
            <a:r>
              <a:rPr lang="en-US" sz="2000" dirty="0"/>
              <a:t>Worldwide Manufacturing Sites: [y]</a:t>
            </a:r>
          </a:p>
          <a:p>
            <a:r>
              <a:rPr lang="en-US" sz="2000" dirty="0"/>
              <a:t>Plant Site Information [examples]:</a:t>
            </a:r>
          </a:p>
          <a:p>
            <a:r>
              <a:rPr lang="en-US" sz="1800" dirty="0"/>
              <a:t>Major Products produced world wide or at plant site.</a:t>
            </a:r>
          </a:p>
          <a:p>
            <a:r>
              <a:rPr lang="en-US" sz="1800" dirty="0"/>
              <a:t>Perhaps include a small map designating global operation locations.</a:t>
            </a:r>
          </a:p>
          <a:p>
            <a:r>
              <a:rPr lang="en-US" sz="1800" dirty="0"/>
              <a:t>Please include any other facts deemed notable by company, perhaps from website.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6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Plant Site Name:  </a:t>
            </a:r>
          </a:p>
          <a:p>
            <a:r>
              <a:rPr lang="en-US" dirty="0"/>
              <a:t>Plant Site Owner: </a:t>
            </a:r>
          </a:p>
          <a:p>
            <a:r>
              <a:rPr lang="en-US" dirty="0"/>
              <a:t>Plant Site Address:</a:t>
            </a:r>
          </a:p>
          <a:p>
            <a:r>
              <a:rPr lang="en-US" dirty="0"/>
              <a:t>Specify declaration range of production for declared plants, for example,1 non-PSF plant which produced between (declared range) and 1 PSF plant which produced (declared range) in 20XX</a:t>
            </a:r>
            <a:endParaRPr lang="en-US" dirty="0">
              <a:cs typeface="Arial"/>
            </a:endParaRPr>
          </a:p>
          <a:p>
            <a:r>
              <a:rPr lang="en-US" dirty="0"/>
              <a:t>Applicable product group code declared in calendar year 20XX is “x.”</a:t>
            </a:r>
            <a:endParaRPr lang="en-US" sz="2400" dirty="0"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8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Delineation of Plant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Include diagram or photo via Bing or Google maps showing aerial photo of plant site</a:t>
            </a:r>
          </a:p>
          <a:p>
            <a:pPr lvl="1"/>
            <a:r>
              <a:rPr lang="en-US" dirty="0"/>
              <a:t>Indicate if the declared Plant Site is the fence line or a portion of the fence line.</a:t>
            </a:r>
          </a:p>
          <a:p>
            <a:pPr lvl="1"/>
            <a:r>
              <a:rPr lang="en-US" sz="2000" dirty="0"/>
              <a:t>If applicable, note in the area(s) within the fence line that are owned or operated by a differen</a:t>
            </a:r>
            <a:r>
              <a:rPr lang="en-US" dirty="0"/>
              <a:t>t company and not part of your declared Plant Site.</a:t>
            </a:r>
          </a:p>
          <a:p>
            <a:r>
              <a:rPr lang="en-US" dirty="0"/>
              <a:t>Make a general statement on plant site security e.g. “access controls and fencing is typical of what would be found in a chemical plant of this nature.”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7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Plant Site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400" dirty="0"/>
              <a:t>The entire plant site encompasses approximately [x] acres</a:t>
            </a:r>
            <a:endParaRPr lang="en-US" sz="2000" dirty="0"/>
          </a:p>
          <a:p>
            <a:r>
              <a:rPr lang="en-US" sz="2400" dirty="0"/>
              <a:t>This plant site has approximately [x]</a:t>
            </a:r>
            <a:r>
              <a:rPr lang="en-US" dirty="0"/>
              <a:t> </a:t>
            </a:r>
            <a:r>
              <a:rPr lang="en-US" sz="2400" dirty="0"/>
              <a:t>employees. </a:t>
            </a:r>
            <a:endParaRPr lang="en-US" sz="2400" dirty="0">
              <a:cs typeface="Arial"/>
            </a:endParaRPr>
          </a:p>
          <a:p>
            <a:r>
              <a:rPr lang="en-US" sz="2400" dirty="0"/>
              <a:t>Common infrastructures on this plant site includes the following: </a:t>
            </a:r>
          </a:p>
          <a:p>
            <a:pPr lvl="1"/>
            <a:r>
              <a:rPr lang="en-US" sz="2000" dirty="0"/>
              <a:t>Administration</a:t>
            </a:r>
          </a:p>
          <a:p>
            <a:pPr lvl="1"/>
            <a:r>
              <a:rPr lang="en-US" sz="2000" dirty="0"/>
              <a:t>Central Laboratory</a:t>
            </a:r>
          </a:p>
          <a:p>
            <a:pPr lvl="1"/>
            <a:r>
              <a:rPr lang="en-US" sz="2000" dirty="0"/>
              <a:t>Maintenance</a:t>
            </a:r>
          </a:p>
          <a:p>
            <a:pPr lvl="1"/>
            <a:r>
              <a:rPr lang="en-US" sz="2000" dirty="0"/>
              <a:t>Warehousing/Storage of raw material/product</a:t>
            </a:r>
          </a:p>
          <a:p>
            <a:pPr lvl="1"/>
            <a:r>
              <a:rPr lang="en-US" sz="2000" dirty="0"/>
              <a:t>Waster </a:t>
            </a:r>
            <a:r>
              <a:rPr lang="en-US" dirty="0"/>
              <a:t>W</a:t>
            </a:r>
            <a:r>
              <a:rPr lang="en-US" sz="2000" dirty="0"/>
              <a:t>ater facility</a:t>
            </a:r>
          </a:p>
          <a:p>
            <a:pPr lvl="1"/>
            <a:r>
              <a:rPr lang="en-US" dirty="0">
                <a:cs typeface="Arial"/>
              </a:rPr>
              <a:t>Control room(s)</a:t>
            </a:r>
            <a:endParaRPr lang="en-US" dirty="0"/>
          </a:p>
          <a:p>
            <a:pPr lvl="1"/>
            <a:r>
              <a:rPr lang="en-US" dirty="0"/>
              <a:t>Medical office</a:t>
            </a:r>
          </a:p>
          <a:p>
            <a:r>
              <a:rPr lang="en-US" sz="2400" dirty="0"/>
              <a:t>Indicate whether there is any research &amp; development or product improvement work performed in a laboratory on the plant site.</a:t>
            </a:r>
          </a:p>
          <a:p>
            <a:r>
              <a:rPr lang="en-US" dirty="0"/>
              <a:t>Indicate whether there is a pilot plant located on site.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58D13-AAB3-4694-B787-ABD1FDA8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494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FC509FDB8C445977DE7A47E11AE91" ma:contentTypeVersion="10" ma:contentTypeDescription="Create a new document." ma:contentTypeScope="" ma:versionID="38a292b2cc221108099968c3745c9d34">
  <xsd:schema xmlns:xsd="http://www.w3.org/2001/XMLSchema" xmlns:xs="http://www.w3.org/2001/XMLSchema" xmlns:p="http://schemas.microsoft.com/office/2006/metadata/properties" xmlns:ns1="http://schemas.microsoft.com/sharepoint/v3" xmlns:ns2="6a88c28e-1439-44d9-b28b-ffa9728b3d3f" targetNamespace="http://schemas.microsoft.com/office/2006/metadata/properties" ma:root="true" ma:fieldsID="f70e85560d201296f0592c67d4615f63" ns1:_="" ns2:_="">
    <xsd:import namespace="http://schemas.microsoft.com/sharepoint/v3"/>
    <xsd:import namespace="6a88c28e-1439-44d9-b28b-ffa9728b3d3f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88c28e-1439-44d9-b28b-ffa9728b3d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EC26D3-FC57-41FE-A3B6-99FCDCC6DC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629087-78AE-4DFA-9691-1FB15CAF3705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6a88c28e-1439-44d9-b28b-ffa9728b3d3f"/>
    <ds:schemaRef ds:uri="http://schemas.microsoft.com/office/2006/metadata/properties"/>
    <ds:schemaRef ds:uri="http://schemas.microsoft.com/sharepoint/v3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B76EB04-5E0D-43FF-AE7E-BB7AE1471A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a88c28e-1439-44d9-b28b-ffa9728b3d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5345</TotalTime>
  <Words>1230</Words>
  <Application>Microsoft Office PowerPoint</Application>
  <PresentationFormat>On-screen Show (4:3)</PresentationFormat>
  <Paragraphs>162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Pre-Inspection Briefing (PIB)</vt:lpstr>
      <vt:lpstr>Welcome and Introductions</vt:lpstr>
      <vt:lpstr>Health, Safety and Security Requirements</vt:lpstr>
      <vt:lpstr>Logistics and Administrative Information</vt:lpstr>
      <vt:lpstr>Security Handling of Information </vt:lpstr>
      <vt:lpstr>Company Profile</vt:lpstr>
      <vt:lpstr>Declaration Overview</vt:lpstr>
      <vt:lpstr>Delineation of Plant Site</vt:lpstr>
      <vt:lpstr>Plant Site Description</vt:lpstr>
      <vt:lpstr>Plant Site Production Activities</vt:lpstr>
      <vt:lpstr>Declared Production Plant Operations</vt:lpstr>
      <vt:lpstr>Declared Plant Summary </vt:lpstr>
      <vt:lpstr>Common Infrastructure Summary Chart  (example)</vt:lpstr>
      <vt:lpstr>Scheduled Chemicals</vt:lpstr>
      <vt:lpstr>Anticipated Declaration Updates/Revisions</vt:lpstr>
    </vt:vector>
  </TitlesOfParts>
  <Company>BIS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Pre-Inspection Briefing to the Organization for the Prohibition of Chemical Weapons</dc:title>
  <dc:creator>Windows User</dc:creator>
  <cp:lastModifiedBy>Hung Ly</cp:lastModifiedBy>
  <cp:revision>346</cp:revision>
  <cp:lastPrinted>2015-06-18T18:06:59Z</cp:lastPrinted>
  <dcterms:created xsi:type="dcterms:W3CDTF">2011-04-18T18:38:48Z</dcterms:created>
  <dcterms:modified xsi:type="dcterms:W3CDTF">2025-12-02T17:09:48Z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0x010100CF5FC509FDB8C445977DE7A47E11AE91</vt:lpwstr>
  </property>
</Properties>
</file>